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Poppins Bold" charset="1" panose="00000800000000000000"/>
      <p:regular r:id="rId20"/>
    </p:embeddedFont>
    <p:embeddedFont>
      <p:font typeface="Poppins"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jpe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8.jpe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257258" y="473631"/>
            <a:ext cx="5773484" cy="3873532"/>
            <a:chOff x="0" y="0"/>
            <a:chExt cx="7697978" cy="5164709"/>
          </a:xfrm>
        </p:grpSpPr>
        <p:sp>
          <p:nvSpPr>
            <p:cNvPr name="Freeform 4" id="4"/>
            <p:cNvSpPr/>
            <p:nvPr/>
          </p:nvSpPr>
          <p:spPr>
            <a:xfrm flipH="false" flipV="false" rot="0">
              <a:off x="0" y="0"/>
              <a:ext cx="7697978" cy="5164709"/>
            </a:xfrm>
            <a:custGeom>
              <a:avLst/>
              <a:gdLst/>
              <a:ahLst/>
              <a:cxnLst/>
              <a:rect r="r" b="b" t="t" l="l"/>
              <a:pathLst>
                <a:path h="5164709" w="7697978">
                  <a:moveTo>
                    <a:pt x="0" y="0"/>
                  </a:moveTo>
                  <a:lnTo>
                    <a:pt x="7697978" y="0"/>
                  </a:lnTo>
                  <a:lnTo>
                    <a:pt x="7697978" y="5164709"/>
                  </a:lnTo>
                  <a:lnTo>
                    <a:pt x="0" y="5164709"/>
                  </a:lnTo>
                  <a:lnTo>
                    <a:pt x="0" y="0"/>
                  </a:lnTo>
                  <a:close/>
                </a:path>
              </a:pathLst>
            </a:custGeom>
            <a:blipFill>
              <a:blip r:embed="rId4"/>
              <a:stretch>
                <a:fillRect l="0" t="0" r="0" b="0"/>
              </a:stretch>
            </a:blipFill>
          </p:spPr>
        </p:sp>
      </p:grpSp>
      <p:sp>
        <p:nvSpPr>
          <p:cNvPr name="TextBox 5" id="5"/>
          <p:cNvSpPr txBox="true"/>
          <p:nvPr/>
        </p:nvSpPr>
        <p:spPr>
          <a:xfrm rot="0">
            <a:off x="1456058" y="4728162"/>
            <a:ext cx="15375893" cy="1716957"/>
          </a:xfrm>
          <a:prstGeom prst="rect">
            <a:avLst/>
          </a:prstGeom>
        </p:spPr>
        <p:txBody>
          <a:bodyPr anchor="t" rtlCol="false" tIns="0" lIns="0" bIns="0" rIns="0">
            <a:spAutoFit/>
          </a:bodyPr>
          <a:lstStyle/>
          <a:p>
            <a:pPr algn="ctr">
              <a:lnSpc>
                <a:spcPts val="13269"/>
              </a:lnSpc>
            </a:pPr>
            <a:r>
              <a:rPr lang="en-US" sz="13822" b="true">
                <a:solidFill>
                  <a:srgbClr val="FFFFFF"/>
                </a:solidFill>
                <a:latin typeface="Poppins Bold"/>
                <a:ea typeface="Poppins Bold"/>
                <a:cs typeface="Poppins Bold"/>
                <a:sym typeface="Poppins Bold"/>
              </a:rPr>
              <a:t>CAREER ALIGN AI</a:t>
            </a:r>
          </a:p>
        </p:txBody>
      </p:sp>
      <p:sp>
        <p:nvSpPr>
          <p:cNvPr name="TextBox 6" id="6"/>
          <p:cNvSpPr txBox="true"/>
          <p:nvPr/>
        </p:nvSpPr>
        <p:spPr>
          <a:xfrm rot="0">
            <a:off x="4613377" y="6526873"/>
            <a:ext cx="9061237" cy="21399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G. Krishna Sree</a:t>
            </a:r>
          </a:p>
          <a:p>
            <a:pPr algn="ctr">
              <a:lnSpc>
                <a:spcPts val="3400"/>
              </a:lnSpc>
            </a:pPr>
            <a:r>
              <a:rPr lang="en-US" sz="2000">
                <a:solidFill>
                  <a:srgbClr val="FFFFFF"/>
                </a:solidFill>
                <a:latin typeface="Poppins"/>
                <a:ea typeface="Poppins"/>
                <a:cs typeface="Poppins"/>
                <a:sym typeface="Poppins"/>
              </a:rPr>
              <a:t>Likitha Devarasetty</a:t>
            </a:r>
          </a:p>
          <a:p>
            <a:pPr algn="ctr">
              <a:lnSpc>
                <a:spcPts val="3400"/>
              </a:lnSpc>
            </a:pPr>
            <a:r>
              <a:rPr lang="en-US" sz="2000">
                <a:solidFill>
                  <a:srgbClr val="FFFFFF"/>
                </a:solidFill>
                <a:latin typeface="Poppins"/>
                <a:ea typeface="Poppins"/>
                <a:cs typeface="Poppins"/>
                <a:sym typeface="Poppins"/>
              </a:rPr>
              <a:t>Lokeshwari Cheeraboyina</a:t>
            </a:r>
          </a:p>
          <a:p>
            <a:pPr algn="ctr">
              <a:lnSpc>
                <a:spcPts val="3400"/>
              </a:lnSpc>
            </a:pPr>
            <a:r>
              <a:rPr lang="en-US" sz="2000">
                <a:solidFill>
                  <a:srgbClr val="FFFFFF"/>
                </a:solidFill>
                <a:latin typeface="Poppins"/>
                <a:ea typeface="Poppins"/>
                <a:cs typeface="Poppins"/>
                <a:sym typeface="Poppins"/>
              </a:rPr>
              <a:t>Gnanendhiran V</a:t>
            </a:r>
          </a:p>
          <a:p>
            <a:pPr algn="ctr">
              <a:lnSpc>
                <a:spcPts val="3400"/>
              </a:lnSpc>
            </a:pPr>
            <a:r>
              <a:rPr lang="en-US" sz="2000">
                <a:solidFill>
                  <a:srgbClr val="FFFFFF"/>
                </a:solidFill>
                <a:latin typeface="Poppins"/>
                <a:ea typeface="Poppins"/>
                <a:cs typeface="Poppins"/>
                <a:sym typeface="Poppins"/>
              </a:rPr>
              <a:t>Kuruba Hemanth Kishore</a:t>
            </a:r>
          </a:p>
        </p:txBody>
      </p:sp>
      <p:sp>
        <p:nvSpPr>
          <p:cNvPr name="TextBox 7" id="7"/>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759716"/>
            <a:ext cx="7670511" cy="6030935"/>
            <a:chOff x="0" y="0"/>
            <a:chExt cx="10227348" cy="8041246"/>
          </a:xfrm>
        </p:grpSpPr>
        <p:sp>
          <p:nvSpPr>
            <p:cNvPr name="Freeform 4" id="4"/>
            <p:cNvSpPr/>
            <p:nvPr/>
          </p:nvSpPr>
          <p:spPr>
            <a:xfrm flipH="false" flipV="false" rot="0">
              <a:off x="0" y="0"/>
              <a:ext cx="10227310" cy="8041259"/>
            </a:xfrm>
            <a:custGeom>
              <a:avLst/>
              <a:gdLst/>
              <a:ahLst/>
              <a:cxnLst/>
              <a:rect r="r" b="b" t="t" l="l"/>
              <a:pathLst>
                <a:path h="8041259" w="10227310">
                  <a:moveTo>
                    <a:pt x="0" y="0"/>
                  </a:moveTo>
                  <a:lnTo>
                    <a:pt x="10227310" y="0"/>
                  </a:lnTo>
                  <a:lnTo>
                    <a:pt x="10227310" y="8041259"/>
                  </a:lnTo>
                  <a:lnTo>
                    <a:pt x="0" y="8041259"/>
                  </a:lnTo>
                  <a:lnTo>
                    <a:pt x="0" y="0"/>
                  </a:lnTo>
                  <a:close/>
                </a:path>
              </a:pathLst>
            </a:custGeom>
            <a:blipFill>
              <a:blip r:embed="rId4"/>
              <a:stretch>
                <a:fillRect l="0" t="-61" r="0" b="-61"/>
              </a:stretch>
            </a:blipFill>
          </p:spPr>
        </p:sp>
      </p:grpSp>
      <p:grpSp>
        <p:nvGrpSpPr>
          <p:cNvPr name="Group 5" id="5"/>
          <p:cNvGrpSpPr/>
          <p:nvPr/>
        </p:nvGrpSpPr>
        <p:grpSpPr>
          <a:xfrm rot="0">
            <a:off x="9127026" y="2520344"/>
            <a:ext cx="7412717" cy="6087694"/>
            <a:chOff x="0" y="0"/>
            <a:chExt cx="9883623" cy="8116926"/>
          </a:xfrm>
        </p:grpSpPr>
        <p:sp>
          <p:nvSpPr>
            <p:cNvPr name="Freeform 6" id="6"/>
            <p:cNvSpPr/>
            <p:nvPr/>
          </p:nvSpPr>
          <p:spPr>
            <a:xfrm flipH="false" flipV="false" rot="0">
              <a:off x="0" y="0"/>
              <a:ext cx="9883648" cy="8116951"/>
            </a:xfrm>
            <a:custGeom>
              <a:avLst/>
              <a:gdLst/>
              <a:ahLst/>
              <a:cxnLst/>
              <a:rect r="r" b="b" t="t" l="l"/>
              <a:pathLst>
                <a:path h="8116951" w="9883648">
                  <a:moveTo>
                    <a:pt x="0" y="0"/>
                  </a:moveTo>
                  <a:lnTo>
                    <a:pt x="9883648" y="0"/>
                  </a:lnTo>
                  <a:lnTo>
                    <a:pt x="9883648" y="8116951"/>
                  </a:lnTo>
                  <a:lnTo>
                    <a:pt x="0" y="8116951"/>
                  </a:lnTo>
                  <a:lnTo>
                    <a:pt x="0" y="0"/>
                  </a:lnTo>
                  <a:close/>
                </a:path>
              </a:pathLst>
            </a:custGeom>
            <a:blipFill>
              <a:blip r:embed="rId5"/>
              <a:stretch>
                <a:fillRect l="-30" t="0" r="-29" b="0"/>
              </a:stretch>
            </a:blipFill>
          </p:spPr>
        </p:sp>
      </p:grpSp>
      <p:sp>
        <p:nvSpPr>
          <p:cNvPr name="TextBox 7" id="7"/>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10</a:t>
            </a:r>
          </a:p>
        </p:txBody>
      </p:sp>
      <p:sp>
        <p:nvSpPr>
          <p:cNvPr name="TextBox 9" id="9"/>
          <p:cNvSpPr txBox="true"/>
          <p:nvPr/>
        </p:nvSpPr>
        <p:spPr>
          <a:xfrm rot="0">
            <a:off x="1028700" y="1066800"/>
            <a:ext cx="12682214" cy="110490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Candidate Dashboard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4" id="4"/>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11</a:t>
            </a:r>
          </a:p>
        </p:txBody>
      </p:sp>
      <p:sp>
        <p:nvSpPr>
          <p:cNvPr name="TextBox 5" id="5"/>
          <p:cNvSpPr txBox="true"/>
          <p:nvPr/>
        </p:nvSpPr>
        <p:spPr>
          <a:xfrm rot="0">
            <a:off x="1028700" y="1066800"/>
            <a:ext cx="12682214" cy="110490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HR Dashboard Features</a:t>
            </a:r>
          </a:p>
        </p:txBody>
      </p:sp>
      <p:sp>
        <p:nvSpPr>
          <p:cNvPr name="TextBox 6" id="6"/>
          <p:cNvSpPr txBox="true"/>
          <p:nvPr/>
        </p:nvSpPr>
        <p:spPr>
          <a:xfrm rot="0">
            <a:off x="1028700" y="2670172"/>
            <a:ext cx="11656324" cy="6800850"/>
          </a:xfrm>
          <a:prstGeom prst="rect">
            <a:avLst/>
          </a:prstGeom>
        </p:spPr>
        <p:txBody>
          <a:bodyPr anchor="t" rtlCol="false" tIns="0" lIns="0" bIns="0" rIns="0">
            <a:spAutoFit/>
          </a:bodyPr>
          <a:lstStyle/>
          <a:p>
            <a:pPr algn="l" marL="548518" indent="-182839" lvl="2">
              <a:lnSpc>
                <a:spcPts val="4079"/>
              </a:lnSpc>
              <a:buFont typeface="Arial"/>
              <a:buChar char="⚬"/>
            </a:pPr>
            <a:r>
              <a:rPr lang="en-US" sz="2399">
                <a:solidFill>
                  <a:srgbClr val="FFFFFF"/>
                </a:solidFill>
                <a:latin typeface="Poppins"/>
                <a:ea typeface="Poppins"/>
                <a:cs typeface="Poppins"/>
                <a:sym typeface="Poppins"/>
              </a:rPr>
              <a:t>Bulk Upload Resumes - Upload resumes of multiple candidates with ease</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Job Description Upload - Paste the job description</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Avg Match Score - Displays the average match score</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Candidate Comparison - Evaluation of multiple candidates</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ATS Score Ranking - Sort candidates by match score</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Analytics Dashboard - View candidate statistics and trends</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Candidate Selection - Mark top performers for interviews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968730" y="2558606"/>
            <a:ext cx="7847743" cy="5993711"/>
            <a:chOff x="0" y="0"/>
            <a:chExt cx="10463657" cy="7991615"/>
          </a:xfrm>
        </p:grpSpPr>
        <p:sp>
          <p:nvSpPr>
            <p:cNvPr name="Freeform 4" id="4"/>
            <p:cNvSpPr/>
            <p:nvPr/>
          </p:nvSpPr>
          <p:spPr>
            <a:xfrm flipH="false" flipV="false" rot="0">
              <a:off x="0" y="0"/>
              <a:ext cx="10463657" cy="7991602"/>
            </a:xfrm>
            <a:custGeom>
              <a:avLst/>
              <a:gdLst/>
              <a:ahLst/>
              <a:cxnLst/>
              <a:rect r="r" b="b" t="t" l="l"/>
              <a:pathLst>
                <a:path h="7991602" w="10463657">
                  <a:moveTo>
                    <a:pt x="0" y="0"/>
                  </a:moveTo>
                  <a:lnTo>
                    <a:pt x="10463657" y="0"/>
                  </a:lnTo>
                  <a:lnTo>
                    <a:pt x="10463657" y="7991602"/>
                  </a:lnTo>
                  <a:lnTo>
                    <a:pt x="0" y="7991602"/>
                  </a:lnTo>
                  <a:lnTo>
                    <a:pt x="0" y="0"/>
                  </a:lnTo>
                  <a:close/>
                </a:path>
              </a:pathLst>
            </a:custGeom>
            <a:blipFill>
              <a:blip r:embed="rId4"/>
              <a:stretch>
                <a:fillRect l="0" t="-10" r="0" b="-10"/>
              </a:stretch>
            </a:blipFill>
          </p:spPr>
        </p:sp>
      </p:grpSp>
      <p:grpSp>
        <p:nvGrpSpPr>
          <p:cNvPr name="Group 5" id="5"/>
          <p:cNvGrpSpPr/>
          <p:nvPr/>
        </p:nvGrpSpPr>
        <p:grpSpPr>
          <a:xfrm rot="0">
            <a:off x="1028700" y="2558606"/>
            <a:ext cx="7622934" cy="6041174"/>
            <a:chOff x="0" y="0"/>
            <a:chExt cx="10163912" cy="8054899"/>
          </a:xfrm>
        </p:grpSpPr>
        <p:sp>
          <p:nvSpPr>
            <p:cNvPr name="Freeform 6" id="6"/>
            <p:cNvSpPr/>
            <p:nvPr/>
          </p:nvSpPr>
          <p:spPr>
            <a:xfrm flipH="false" flipV="false" rot="0">
              <a:off x="0" y="0"/>
              <a:ext cx="10163937" cy="8054848"/>
            </a:xfrm>
            <a:custGeom>
              <a:avLst/>
              <a:gdLst/>
              <a:ahLst/>
              <a:cxnLst/>
              <a:rect r="r" b="b" t="t" l="l"/>
              <a:pathLst>
                <a:path h="8054848" w="10163937">
                  <a:moveTo>
                    <a:pt x="0" y="0"/>
                  </a:moveTo>
                  <a:lnTo>
                    <a:pt x="10163937" y="0"/>
                  </a:lnTo>
                  <a:lnTo>
                    <a:pt x="10163937" y="8054848"/>
                  </a:lnTo>
                  <a:lnTo>
                    <a:pt x="0" y="8054848"/>
                  </a:lnTo>
                  <a:lnTo>
                    <a:pt x="0" y="0"/>
                  </a:lnTo>
                  <a:close/>
                </a:path>
              </a:pathLst>
            </a:custGeom>
            <a:blipFill>
              <a:blip r:embed="rId5"/>
              <a:stretch>
                <a:fillRect l="0" t="-58" r="0" b="-58"/>
              </a:stretch>
            </a:blipFill>
          </p:spPr>
        </p:sp>
      </p:grpSp>
      <p:sp>
        <p:nvSpPr>
          <p:cNvPr name="TextBox 7" id="7"/>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12</a:t>
            </a:r>
          </a:p>
        </p:txBody>
      </p:sp>
      <p:sp>
        <p:nvSpPr>
          <p:cNvPr name="TextBox 9" id="9"/>
          <p:cNvSpPr txBox="true"/>
          <p:nvPr/>
        </p:nvSpPr>
        <p:spPr>
          <a:xfrm rot="0">
            <a:off x="1028700" y="1066800"/>
            <a:ext cx="12682214" cy="110490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HR Dashboard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4" id="4"/>
          <p:cNvSpPr txBox="true"/>
          <p:nvPr/>
        </p:nvSpPr>
        <p:spPr>
          <a:xfrm rot="0">
            <a:off x="1752086" y="2381145"/>
            <a:ext cx="6490783" cy="110490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Conclusion</a:t>
            </a:r>
          </a:p>
        </p:txBody>
      </p:sp>
      <p:sp>
        <p:nvSpPr>
          <p:cNvPr name="TextBox 5" id="5"/>
          <p:cNvSpPr txBox="true"/>
          <p:nvPr/>
        </p:nvSpPr>
        <p:spPr>
          <a:xfrm rot="0">
            <a:off x="1752086" y="4210126"/>
            <a:ext cx="12334008" cy="2686050"/>
          </a:xfrm>
          <a:prstGeom prst="rect">
            <a:avLst/>
          </a:prstGeom>
        </p:spPr>
        <p:txBody>
          <a:bodyPr anchor="t" rtlCol="false" tIns="0" lIns="0" bIns="0" rIns="0">
            <a:spAutoFit/>
          </a:bodyPr>
          <a:lstStyle/>
          <a:p>
            <a:pPr algn="l">
              <a:lnSpc>
                <a:spcPts val="4079"/>
              </a:lnSpc>
            </a:pPr>
            <a:r>
              <a:rPr lang="en-US" sz="2399">
                <a:solidFill>
                  <a:srgbClr val="FFFFFF"/>
                </a:solidFill>
                <a:latin typeface="Poppins"/>
                <a:ea typeface="Poppins"/>
                <a:cs typeface="Poppins"/>
                <a:sym typeface="Poppins"/>
              </a:rPr>
              <a:t>CareerAlign AI delivers a comprehensive, AI-driven platform that enhances recruitment and career development through advanced resume parsing, skill matching, and robust analytics. Its dual-role support and cutting-edge technology stack provide scalable, efficient solutions, positioning it as a pivotal tool for the future of smart hiring and talent growth.</a:t>
            </a:r>
          </a:p>
        </p:txBody>
      </p:sp>
      <p:sp>
        <p:nvSpPr>
          <p:cNvPr name="TextBox 6" id="6"/>
          <p:cNvSpPr txBox="true"/>
          <p:nvPr/>
        </p:nvSpPr>
        <p:spPr>
          <a:xfrm rot="0">
            <a:off x="16608936"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18111" y="-237039"/>
            <a:ext cx="20524232" cy="4730791"/>
            <a:chOff x="0" y="0"/>
            <a:chExt cx="27365642" cy="6307722"/>
          </a:xfrm>
        </p:grpSpPr>
        <p:sp>
          <p:nvSpPr>
            <p:cNvPr name="Freeform 3" id="3"/>
            <p:cNvSpPr/>
            <p:nvPr/>
          </p:nvSpPr>
          <p:spPr>
            <a:xfrm flipH="false" flipV="false" rot="0">
              <a:off x="0" y="0"/>
              <a:ext cx="27365706" cy="6307709"/>
            </a:xfrm>
            <a:custGeom>
              <a:avLst/>
              <a:gdLst/>
              <a:ahLst/>
              <a:cxnLst/>
              <a:rect r="r" b="b" t="t" l="l"/>
              <a:pathLst>
                <a:path h="6307709" w="27365706">
                  <a:moveTo>
                    <a:pt x="42545" y="0"/>
                  </a:moveTo>
                  <a:lnTo>
                    <a:pt x="27323160" y="0"/>
                  </a:lnTo>
                  <a:cubicBezTo>
                    <a:pt x="27334462" y="0"/>
                    <a:pt x="27345258" y="4445"/>
                    <a:pt x="27353261" y="12446"/>
                  </a:cubicBezTo>
                  <a:cubicBezTo>
                    <a:pt x="27361260" y="20447"/>
                    <a:pt x="27365706" y="31242"/>
                    <a:pt x="27365706" y="42545"/>
                  </a:cubicBezTo>
                  <a:lnTo>
                    <a:pt x="27365706" y="6265164"/>
                  </a:lnTo>
                  <a:cubicBezTo>
                    <a:pt x="27365706" y="6276467"/>
                    <a:pt x="27361260" y="6287262"/>
                    <a:pt x="27353261" y="6295263"/>
                  </a:cubicBezTo>
                  <a:cubicBezTo>
                    <a:pt x="27345258" y="6303264"/>
                    <a:pt x="27334462" y="6307709"/>
                    <a:pt x="27323160" y="6307709"/>
                  </a:cubicBezTo>
                  <a:lnTo>
                    <a:pt x="42545" y="6307709"/>
                  </a:lnTo>
                  <a:cubicBezTo>
                    <a:pt x="31242" y="6307709"/>
                    <a:pt x="20447" y="6303264"/>
                    <a:pt x="12446" y="6295263"/>
                  </a:cubicBezTo>
                  <a:cubicBezTo>
                    <a:pt x="4445" y="6287262"/>
                    <a:pt x="0" y="6276467"/>
                    <a:pt x="0" y="6265164"/>
                  </a:cubicBezTo>
                  <a:lnTo>
                    <a:pt x="0" y="42545"/>
                  </a:lnTo>
                  <a:cubicBezTo>
                    <a:pt x="0" y="31242"/>
                    <a:pt x="4445" y="20447"/>
                    <a:pt x="12446" y="12446"/>
                  </a:cubicBezTo>
                  <a:cubicBezTo>
                    <a:pt x="20447" y="4445"/>
                    <a:pt x="31242" y="0"/>
                    <a:pt x="42545" y="0"/>
                  </a:cubicBezTo>
                  <a:close/>
                </a:path>
              </a:pathLst>
            </a:custGeom>
            <a:blipFill>
              <a:blip r:embed="rId2"/>
              <a:stretch>
                <a:fillRect l="0" t="-94614" r="0" b="-94614"/>
              </a:stretch>
            </a:blipFill>
          </p:spPr>
        </p:sp>
      </p:grpSp>
      <p:sp>
        <p:nvSpPr>
          <p:cNvPr name="TextBox 4" id="4"/>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5" id="5"/>
          <p:cNvSpPr txBox="true"/>
          <p:nvPr/>
        </p:nvSpPr>
        <p:spPr>
          <a:xfrm rot="0">
            <a:off x="3147727" y="5141452"/>
            <a:ext cx="11992546" cy="1716957"/>
          </a:xfrm>
          <a:prstGeom prst="rect">
            <a:avLst/>
          </a:prstGeom>
        </p:spPr>
        <p:txBody>
          <a:bodyPr anchor="t" rtlCol="false" tIns="0" lIns="0" bIns="0" rIns="0">
            <a:spAutoFit/>
          </a:bodyPr>
          <a:lstStyle/>
          <a:p>
            <a:pPr algn="ctr">
              <a:lnSpc>
                <a:spcPts val="13269"/>
              </a:lnSpc>
            </a:pPr>
            <a:r>
              <a:rPr lang="en-US" sz="13822" b="true">
                <a:solidFill>
                  <a:srgbClr val="FFFFFF"/>
                </a:solidFill>
                <a:latin typeface="Poppins Bold"/>
                <a:ea typeface="Poppins Bold"/>
                <a:cs typeface="Poppins Bold"/>
                <a:sym typeface="Poppins Bold"/>
              </a:rPr>
              <a:t>THANK YOU</a:t>
            </a:r>
          </a:p>
        </p:txBody>
      </p:sp>
      <p:sp>
        <p:nvSpPr>
          <p:cNvPr name="TextBox 6" id="6"/>
          <p:cNvSpPr txBox="true"/>
          <p:nvPr/>
        </p:nvSpPr>
        <p:spPr>
          <a:xfrm rot="0">
            <a:off x="3682851" y="6610760"/>
            <a:ext cx="10922298" cy="596903"/>
          </a:xfrm>
          <a:prstGeom prst="rect">
            <a:avLst/>
          </a:prstGeom>
        </p:spPr>
        <p:txBody>
          <a:bodyPr anchor="t" rtlCol="false" tIns="0" lIns="0" bIns="0" rIns="0">
            <a:spAutoFit/>
          </a:bodyPr>
          <a:lstStyle/>
          <a:p>
            <a:pPr algn="ctr">
              <a:lnSpc>
                <a:spcPts val="3910"/>
              </a:lnSpc>
            </a:pPr>
            <a:r>
              <a:rPr lang="en-US" sz="2300" spc="1104">
                <a:solidFill>
                  <a:srgbClr val="FFFFFF"/>
                </a:solidFill>
                <a:latin typeface="Poppins"/>
                <a:ea typeface="Poppins"/>
                <a:cs typeface="Poppins"/>
                <a:sym typeface="Poppins"/>
              </a:rPr>
              <a:t>FOR YOUR ATTENTION</a:t>
            </a:r>
          </a:p>
        </p:txBody>
      </p:sp>
      <p:sp>
        <p:nvSpPr>
          <p:cNvPr name="TextBox 7" id="7"/>
          <p:cNvSpPr txBox="true"/>
          <p:nvPr/>
        </p:nvSpPr>
        <p:spPr>
          <a:xfrm rot="0">
            <a:off x="16806229"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14</a:t>
            </a:r>
          </a:p>
        </p:txBody>
      </p:sp>
      <p:sp>
        <p:nvSpPr>
          <p:cNvPr name="Freeform 8" id="8"/>
          <p:cNvSpPr/>
          <p:nvPr/>
        </p:nvSpPr>
        <p:spPr>
          <a:xfrm flipH="false" flipV="false" rot="0">
            <a:off x="16539753" y="8261268"/>
            <a:ext cx="878976" cy="1143158"/>
          </a:xfrm>
          <a:custGeom>
            <a:avLst/>
            <a:gdLst/>
            <a:ahLst/>
            <a:cxnLst/>
            <a:rect r="r" b="b" t="t" l="l"/>
            <a:pathLst>
              <a:path h="1143158" w="878976">
                <a:moveTo>
                  <a:pt x="0" y="0"/>
                </a:moveTo>
                <a:lnTo>
                  <a:pt x="878976" y="0"/>
                </a:lnTo>
                <a:lnTo>
                  <a:pt x="878976" y="1143158"/>
                </a:lnTo>
                <a:lnTo>
                  <a:pt x="0" y="11431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44590" y="2478667"/>
            <a:ext cx="5724225" cy="5724225"/>
          </a:xfrm>
          <a:custGeom>
            <a:avLst/>
            <a:gdLst/>
            <a:ahLst/>
            <a:cxnLst/>
            <a:rect r="r" b="b" t="t" l="l"/>
            <a:pathLst>
              <a:path h="5724225" w="5724225">
                <a:moveTo>
                  <a:pt x="0" y="0"/>
                </a:moveTo>
                <a:lnTo>
                  <a:pt x="5724224" y="0"/>
                </a:lnTo>
                <a:lnTo>
                  <a:pt x="5724224" y="5724224"/>
                </a:lnTo>
                <a:lnTo>
                  <a:pt x="0" y="57242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800818" y="2634895"/>
            <a:ext cx="5411767" cy="5411767"/>
          </a:xfrm>
          <a:custGeom>
            <a:avLst/>
            <a:gdLst/>
            <a:ahLst/>
            <a:cxnLst/>
            <a:rect r="r" b="b" t="t" l="l"/>
            <a:pathLst>
              <a:path h="5411767" w="5411767">
                <a:moveTo>
                  <a:pt x="0" y="0"/>
                </a:moveTo>
                <a:lnTo>
                  <a:pt x="5411767" y="0"/>
                </a:lnTo>
                <a:lnTo>
                  <a:pt x="5411767" y="5411767"/>
                </a:lnTo>
                <a:lnTo>
                  <a:pt x="0" y="54117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1109246" y="2943320"/>
            <a:ext cx="4794923" cy="4794923"/>
            <a:chOff x="0" y="0"/>
            <a:chExt cx="6393231" cy="6393231"/>
          </a:xfrm>
        </p:grpSpPr>
        <p:sp>
          <p:nvSpPr>
            <p:cNvPr name="Freeform 6" id="6"/>
            <p:cNvSpPr/>
            <p:nvPr/>
          </p:nvSpPr>
          <p:spPr>
            <a:xfrm flipH="false" flipV="false" rot="0">
              <a:off x="0" y="0"/>
              <a:ext cx="6393180" cy="6393180"/>
            </a:xfrm>
            <a:custGeom>
              <a:avLst/>
              <a:gdLst/>
              <a:ahLst/>
              <a:cxnLst/>
              <a:rect r="r" b="b" t="t" l="l"/>
              <a:pathLst>
                <a:path h="6393180" w="6393180">
                  <a:moveTo>
                    <a:pt x="3196590" y="0"/>
                  </a:moveTo>
                  <a:cubicBezTo>
                    <a:pt x="1431163" y="0"/>
                    <a:pt x="0" y="1431163"/>
                    <a:pt x="0" y="3196590"/>
                  </a:cubicBezTo>
                  <a:cubicBezTo>
                    <a:pt x="0" y="4962017"/>
                    <a:pt x="1431163" y="6393180"/>
                    <a:pt x="3196590" y="6393180"/>
                  </a:cubicBezTo>
                  <a:cubicBezTo>
                    <a:pt x="4962017" y="6393180"/>
                    <a:pt x="6393180" y="4962017"/>
                    <a:pt x="6393180" y="3196590"/>
                  </a:cubicBezTo>
                  <a:cubicBezTo>
                    <a:pt x="6393180" y="1431163"/>
                    <a:pt x="4962017" y="0"/>
                    <a:pt x="3196590" y="0"/>
                  </a:cubicBezTo>
                  <a:close/>
                </a:path>
              </a:pathLst>
            </a:custGeom>
            <a:blipFill>
              <a:blip r:embed="rId8"/>
              <a:stretch>
                <a:fillRect l="-25081" t="0" r="-25082" b="0"/>
              </a:stretch>
            </a:blipFill>
          </p:spPr>
        </p:sp>
      </p:grpSp>
      <p:sp>
        <p:nvSpPr>
          <p:cNvPr name="TextBox 7" id="7"/>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2</a:t>
            </a:r>
          </a:p>
        </p:txBody>
      </p:sp>
      <p:sp>
        <p:nvSpPr>
          <p:cNvPr name="TextBox 9" id="9"/>
          <p:cNvSpPr txBox="true"/>
          <p:nvPr/>
        </p:nvSpPr>
        <p:spPr>
          <a:xfrm rot="0">
            <a:off x="2243138" y="2794159"/>
            <a:ext cx="7803918" cy="110490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Introduction</a:t>
            </a:r>
          </a:p>
        </p:txBody>
      </p:sp>
      <p:sp>
        <p:nvSpPr>
          <p:cNvPr name="TextBox 10" id="10"/>
          <p:cNvSpPr txBox="true"/>
          <p:nvPr/>
        </p:nvSpPr>
        <p:spPr>
          <a:xfrm rot="0">
            <a:off x="2243138" y="4325731"/>
            <a:ext cx="7803918" cy="3412512"/>
          </a:xfrm>
          <a:prstGeom prst="rect">
            <a:avLst/>
          </a:prstGeom>
        </p:spPr>
        <p:txBody>
          <a:bodyPr anchor="t" rtlCol="false" tIns="0" lIns="0" bIns="0" rIns="0">
            <a:spAutoFit/>
          </a:bodyPr>
          <a:lstStyle/>
          <a:p>
            <a:pPr algn="just">
              <a:lnSpc>
                <a:spcPts val="3722"/>
              </a:lnSpc>
            </a:pPr>
            <a:r>
              <a:rPr lang="en-US" sz="2189">
                <a:solidFill>
                  <a:srgbClr val="FFFFFF"/>
                </a:solidFill>
                <a:latin typeface="Poppins"/>
                <a:ea typeface="Poppins"/>
                <a:cs typeface="Poppins"/>
                <a:sym typeface="Poppins"/>
              </a:rPr>
              <a:t>CareerAlign AI is an end-to-end career intelligence platform that uses AI to analyze resumes, assess skills, predict job roles, and highlight improvement opportunities. For recruiters, it provides smart candidate comparison, ATS scoring, and streamlined decision-making—redefining how talent is discovered and evaluated.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4" id="4"/>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3</a:t>
            </a:r>
          </a:p>
        </p:txBody>
      </p:sp>
      <p:sp>
        <p:nvSpPr>
          <p:cNvPr name="TextBox 5" id="5"/>
          <p:cNvSpPr txBox="true"/>
          <p:nvPr/>
        </p:nvSpPr>
        <p:spPr>
          <a:xfrm rot="0">
            <a:off x="8640461" y="1066800"/>
            <a:ext cx="8618839" cy="110490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Key Features</a:t>
            </a:r>
          </a:p>
        </p:txBody>
      </p:sp>
      <p:sp>
        <p:nvSpPr>
          <p:cNvPr name="TextBox 6" id="6"/>
          <p:cNvSpPr txBox="true"/>
          <p:nvPr/>
        </p:nvSpPr>
        <p:spPr>
          <a:xfrm rot="0">
            <a:off x="8336118" y="2434904"/>
            <a:ext cx="8203625" cy="7500985"/>
          </a:xfrm>
          <a:prstGeom prst="rect">
            <a:avLst/>
          </a:prstGeom>
        </p:spPr>
        <p:txBody>
          <a:bodyPr anchor="t" rtlCol="false" tIns="0" lIns="0" bIns="0" rIns="0">
            <a:spAutoFit/>
          </a:bodyPr>
          <a:lstStyle/>
          <a:p>
            <a:pPr algn="just" marL="526094" indent="-175365" lvl="2">
              <a:lnSpc>
                <a:spcPts val="3912"/>
              </a:lnSpc>
              <a:buFont typeface="Arial"/>
              <a:buChar char="⚬"/>
            </a:pPr>
            <a:r>
              <a:rPr lang="en-US" sz="2301">
                <a:solidFill>
                  <a:srgbClr val="FFFFFF"/>
                </a:solidFill>
                <a:latin typeface="Poppins"/>
                <a:ea typeface="Poppins"/>
                <a:cs typeface="Poppins"/>
                <a:sym typeface="Poppins"/>
              </a:rPr>
              <a:t>Resume Upload &amp; PDF Parsing - Extract text from PDF resumes</a:t>
            </a:r>
          </a:p>
          <a:p>
            <a:pPr algn="just" marL="526094" indent="-175365" lvl="2">
              <a:lnSpc>
                <a:spcPts val="3912"/>
              </a:lnSpc>
              <a:buFont typeface="Arial"/>
              <a:buChar char="⚬"/>
            </a:pPr>
            <a:r>
              <a:rPr lang="en-US" sz="2301">
                <a:solidFill>
                  <a:srgbClr val="FFFFFF"/>
                </a:solidFill>
                <a:latin typeface="Poppins"/>
                <a:ea typeface="Poppins"/>
                <a:cs typeface="Poppins"/>
                <a:sym typeface="Poppins"/>
              </a:rPr>
              <a:t>AI Resume Analysis - Automatic skill extraction and evaluation</a:t>
            </a:r>
          </a:p>
          <a:p>
            <a:pPr algn="just" marL="526094" indent="-175365" lvl="2">
              <a:lnSpc>
                <a:spcPts val="3912"/>
              </a:lnSpc>
              <a:buFont typeface="Arial"/>
              <a:buChar char="⚬"/>
            </a:pPr>
            <a:r>
              <a:rPr lang="en-US" sz="2301">
                <a:solidFill>
                  <a:srgbClr val="FFFFFF"/>
                </a:solidFill>
                <a:latin typeface="Poppins"/>
                <a:ea typeface="Poppins"/>
                <a:cs typeface="Poppins"/>
                <a:sym typeface="Poppins"/>
              </a:rPr>
              <a:t> ATS Score Calculation - Measure resume quality for job applications</a:t>
            </a:r>
          </a:p>
          <a:p>
            <a:pPr algn="just" marL="526094" indent="-175365" lvl="2">
              <a:lnSpc>
                <a:spcPts val="3912"/>
              </a:lnSpc>
              <a:buFont typeface="Arial"/>
              <a:buChar char="⚬"/>
            </a:pPr>
            <a:r>
              <a:rPr lang="en-US" sz="2301">
                <a:solidFill>
                  <a:srgbClr val="FFFFFF"/>
                </a:solidFill>
                <a:latin typeface="Poppins"/>
                <a:ea typeface="Poppins"/>
                <a:cs typeface="Poppins"/>
                <a:sym typeface="Poppins"/>
              </a:rPr>
              <a:t> Job Description Matching - Compare skills against job requirements</a:t>
            </a:r>
          </a:p>
          <a:p>
            <a:pPr algn="just" marL="526094" indent="-175365" lvl="2">
              <a:lnSpc>
                <a:spcPts val="3912"/>
              </a:lnSpc>
              <a:buFont typeface="Arial"/>
              <a:buChar char="⚬"/>
            </a:pPr>
            <a:r>
              <a:rPr lang="en-US" sz="2301">
                <a:solidFill>
                  <a:srgbClr val="FFFFFF"/>
                </a:solidFill>
                <a:latin typeface="Poppins"/>
                <a:ea typeface="Poppins"/>
                <a:cs typeface="Poppins"/>
                <a:sym typeface="Poppins"/>
              </a:rPr>
              <a:t> Skill Gap Analysis - Identify missing skills and recommend learning paths</a:t>
            </a:r>
          </a:p>
          <a:p>
            <a:pPr algn="just" marL="526094" indent="-175365" lvl="2">
              <a:lnSpc>
                <a:spcPts val="3912"/>
              </a:lnSpc>
              <a:buFont typeface="Arial"/>
              <a:buChar char="⚬"/>
            </a:pPr>
            <a:r>
              <a:rPr lang="en-US" sz="2301">
                <a:solidFill>
                  <a:srgbClr val="FFFFFF"/>
                </a:solidFill>
                <a:latin typeface="Poppins"/>
                <a:ea typeface="Poppins"/>
                <a:cs typeface="Poppins"/>
                <a:sym typeface="Poppins"/>
              </a:rPr>
              <a:t> Job Role Prediction - Suggest suitable career paths based on skills</a:t>
            </a:r>
          </a:p>
          <a:p>
            <a:pPr algn="just" marL="526094" indent="-175365" lvl="2">
              <a:lnSpc>
                <a:spcPts val="3912"/>
              </a:lnSpc>
              <a:buFont typeface="Arial"/>
              <a:buChar char="⚬"/>
            </a:pPr>
            <a:r>
              <a:rPr lang="en-US" sz="2301">
                <a:solidFill>
                  <a:srgbClr val="FFFFFF"/>
                </a:solidFill>
                <a:latin typeface="Poppins"/>
                <a:ea typeface="Poppins"/>
                <a:cs typeface="Poppins"/>
                <a:sym typeface="Poppins"/>
              </a:rPr>
              <a:t> Candidate Comparison (HR) - Side-by-side candidate evaluation</a:t>
            </a:r>
          </a:p>
          <a:p>
            <a:pPr algn="just" marL="526094" indent="-175365" lvl="2">
              <a:lnSpc>
                <a:spcPts val="3912"/>
              </a:lnSpc>
            </a:pPr>
          </a:p>
        </p:txBody>
      </p:sp>
      <p:grpSp>
        <p:nvGrpSpPr>
          <p:cNvPr name="Group 7" id="7"/>
          <p:cNvGrpSpPr/>
          <p:nvPr/>
        </p:nvGrpSpPr>
        <p:grpSpPr>
          <a:xfrm rot="0">
            <a:off x="1796291" y="2682554"/>
            <a:ext cx="4794923" cy="4794923"/>
            <a:chOff x="0" y="0"/>
            <a:chExt cx="6393231" cy="6393231"/>
          </a:xfrm>
        </p:grpSpPr>
        <p:sp>
          <p:nvSpPr>
            <p:cNvPr name="Freeform 8" id="8"/>
            <p:cNvSpPr/>
            <p:nvPr/>
          </p:nvSpPr>
          <p:spPr>
            <a:xfrm flipH="false" flipV="false" rot="0">
              <a:off x="0" y="0"/>
              <a:ext cx="6393180" cy="6393180"/>
            </a:xfrm>
            <a:custGeom>
              <a:avLst/>
              <a:gdLst/>
              <a:ahLst/>
              <a:cxnLst/>
              <a:rect r="r" b="b" t="t" l="l"/>
              <a:pathLst>
                <a:path h="6393180" w="6393180">
                  <a:moveTo>
                    <a:pt x="3196590" y="0"/>
                  </a:moveTo>
                  <a:cubicBezTo>
                    <a:pt x="1431163" y="0"/>
                    <a:pt x="0" y="1431163"/>
                    <a:pt x="0" y="3196590"/>
                  </a:cubicBezTo>
                  <a:cubicBezTo>
                    <a:pt x="0" y="4962017"/>
                    <a:pt x="1431163" y="6393180"/>
                    <a:pt x="3196590" y="6393180"/>
                  </a:cubicBezTo>
                  <a:cubicBezTo>
                    <a:pt x="4962017" y="6393180"/>
                    <a:pt x="6393180" y="4962017"/>
                    <a:pt x="6393180" y="3196590"/>
                  </a:cubicBezTo>
                  <a:cubicBezTo>
                    <a:pt x="6393180" y="1431163"/>
                    <a:pt x="4962017" y="0"/>
                    <a:pt x="3196590" y="0"/>
                  </a:cubicBezTo>
                  <a:close/>
                </a:path>
              </a:pathLst>
            </a:custGeom>
            <a:blipFill>
              <a:blip r:embed="rId4"/>
              <a:stretch>
                <a:fillRect l="-24977" t="0" r="-24978"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697892" y="2634501"/>
            <a:ext cx="2508999" cy="2508999"/>
            <a:chOff x="0" y="0"/>
            <a:chExt cx="3345332" cy="3345332"/>
          </a:xfrm>
        </p:grpSpPr>
        <p:sp>
          <p:nvSpPr>
            <p:cNvPr name="Freeform 4" id="4"/>
            <p:cNvSpPr/>
            <p:nvPr/>
          </p:nvSpPr>
          <p:spPr>
            <a:xfrm flipH="false" flipV="false" rot="0">
              <a:off x="0" y="0"/>
              <a:ext cx="3345307" cy="3345307"/>
            </a:xfrm>
            <a:custGeom>
              <a:avLst/>
              <a:gdLst/>
              <a:ahLst/>
              <a:cxnLst/>
              <a:rect r="r" b="b" t="t" l="l"/>
              <a:pathLst>
                <a:path h="3345307" w="3345307">
                  <a:moveTo>
                    <a:pt x="0" y="0"/>
                  </a:moveTo>
                  <a:lnTo>
                    <a:pt x="3345307" y="0"/>
                  </a:lnTo>
                  <a:lnTo>
                    <a:pt x="3345307" y="3345307"/>
                  </a:lnTo>
                  <a:lnTo>
                    <a:pt x="0" y="3345307"/>
                  </a:lnTo>
                  <a:lnTo>
                    <a:pt x="0" y="0"/>
                  </a:lnTo>
                  <a:close/>
                </a:path>
              </a:pathLst>
            </a:custGeom>
            <a:blipFill>
              <a:blip r:embed="rId4"/>
              <a:stretch>
                <a:fillRect l="0" t="0" r="0" b="0"/>
              </a:stretch>
            </a:blipFill>
          </p:spPr>
        </p:sp>
      </p:grpSp>
      <p:grpSp>
        <p:nvGrpSpPr>
          <p:cNvPr name="Group 5" id="5"/>
          <p:cNvGrpSpPr/>
          <p:nvPr/>
        </p:nvGrpSpPr>
        <p:grpSpPr>
          <a:xfrm rot="0">
            <a:off x="8074552" y="2634501"/>
            <a:ext cx="4816650" cy="2508999"/>
            <a:chOff x="0" y="0"/>
            <a:chExt cx="6422200" cy="3345332"/>
          </a:xfrm>
        </p:grpSpPr>
        <p:sp>
          <p:nvSpPr>
            <p:cNvPr name="Freeform 6" id="6"/>
            <p:cNvSpPr/>
            <p:nvPr/>
          </p:nvSpPr>
          <p:spPr>
            <a:xfrm flipH="false" flipV="false" rot="0">
              <a:off x="0" y="0"/>
              <a:ext cx="6422263" cy="3345307"/>
            </a:xfrm>
            <a:custGeom>
              <a:avLst/>
              <a:gdLst/>
              <a:ahLst/>
              <a:cxnLst/>
              <a:rect r="r" b="b" t="t" l="l"/>
              <a:pathLst>
                <a:path h="3345307" w="6422263">
                  <a:moveTo>
                    <a:pt x="0" y="0"/>
                  </a:moveTo>
                  <a:lnTo>
                    <a:pt x="6422263" y="0"/>
                  </a:lnTo>
                  <a:lnTo>
                    <a:pt x="6422263" y="3345307"/>
                  </a:lnTo>
                  <a:lnTo>
                    <a:pt x="0" y="3345307"/>
                  </a:lnTo>
                  <a:lnTo>
                    <a:pt x="0" y="0"/>
                  </a:lnTo>
                  <a:close/>
                </a:path>
              </a:pathLst>
            </a:custGeom>
            <a:blipFill>
              <a:blip r:embed="rId5"/>
              <a:stretch>
                <a:fillRect l="0" t="0" r="0" b="0"/>
              </a:stretch>
            </a:blipFill>
          </p:spPr>
        </p:sp>
      </p:grpSp>
      <p:grpSp>
        <p:nvGrpSpPr>
          <p:cNvPr name="Group 7" id="7"/>
          <p:cNvGrpSpPr/>
          <p:nvPr/>
        </p:nvGrpSpPr>
        <p:grpSpPr>
          <a:xfrm rot="0">
            <a:off x="1028700" y="2634501"/>
            <a:ext cx="2508999" cy="2508999"/>
            <a:chOff x="0" y="0"/>
            <a:chExt cx="3345332" cy="3345332"/>
          </a:xfrm>
        </p:grpSpPr>
        <p:sp>
          <p:nvSpPr>
            <p:cNvPr name="Freeform 8" id="8"/>
            <p:cNvSpPr/>
            <p:nvPr/>
          </p:nvSpPr>
          <p:spPr>
            <a:xfrm flipH="false" flipV="false" rot="0">
              <a:off x="0" y="0"/>
              <a:ext cx="3345307" cy="3345307"/>
            </a:xfrm>
            <a:custGeom>
              <a:avLst/>
              <a:gdLst/>
              <a:ahLst/>
              <a:cxnLst/>
              <a:rect r="r" b="b" t="t" l="l"/>
              <a:pathLst>
                <a:path h="3345307" w="3345307">
                  <a:moveTo>
                    <a:pt x="0" y="0"/>
                  </a:moveTo>
                  <a:lnTo>
                    <a:pt x="3345307" y="0"/>
                  </a:lnTo>
                  <a:lnTo>
                    <a:pt x="3345307" y="3345307"/>
                  </a:lnTo>
                  <a:lnTo>
                    <a:pt x="0" y="3345307"/>
                  </a:lnTo>
                  <a:lnTo>
                    <a:pt x="0" y="0"/>
                  </a:lnTo>
                  <a:close/>
                </a:path>
              </a:pathLst>
            </a:custGeom>
            <a:blipFill>
              <a:blip r:embed="rId6"/>
              <a:stretch>
                <a:fillRect l="0" t="0" r="0" b="0"/>
              </a:stretch>
            </a:blipFill>
          </p:spPr>
        </p:sp>
      </p:grpSp>
      <p:grpSp>
        <p:nvGrpSpPr>
          <p:cNvPr name="Group 9" id="9"/>
          <p:cNvGrpSpPr/>
          <p:nvPr/>
        </p:nvGrpSpPr>
        <p:grpSpPr>
          <a:xfrm rot="0">
            <a:off x="13042163" y="2634501"/>
            <a:ext cx="4460434" cy="2508999"/>
            <a:chOff x="0" y="0"/>
            <a:chExt cx="5947245" cy="3345332"/>
          </a:xfrm>
        </p:grpSpPr>
        <p:sp>
          <p:nvSpPr>
            <p:cNvPr name="Freeform 10" id="10"/>
            <p:cNvSpPr/>
            <p:nvPr/>
          </p:nvSpPr>
          <p:spPr>
            <a:xfrm flipH="false" flipV="false" rot="0">
              <a:off x="0" y="0"/>
              <a:ext cx="5947283" cy="3345307"/>
            </a:xfrm>
            <a:custGeom>
              <a:avLst/>
              <a:gdLst/>
              <a:ahLst/>
              <a:cxnLst/>
              <a:rect r="r" b="b" t="t" l="l"/>
              <a:pathLst>
                <a:path h="3345307" w="5947283">
                  <a:moveTo>
                    <a:pt x="0" y="0"/>
                  </a:moveTo>
                  <a:lnTo>
                    <a:pt x="5947283" y="0"/>
                  </a:lnTo>
                  <a:lnTo>
                    <a:pt x="5947283" y="3345307"/>
                  </a:lnTo>
                  <a:lnTo>
                    <a:pt x="0" y="3345307"/>
                  </a:lnTo>
                  <a:lnTo>
                    <a:pt x="0" y="0"/>
                  </a:lnTo>
                  <a:close/>
                </a:path>
              </a:pathLst>
            </a:custGeom>
            <a:blipFill>
              <a:blip r:embed="rId7"/>
              <a:stretch>
                <a:fillRect l="0" t="-53" r="0" b="-54"/>
              </a:stretch>
            </a:blipFill>
          </p:spPr>
        </p:sp>
      </p:grpSp>
      <p:sp>
        <p:nvSpPr>
          <p:cNvPr name="TextBox 11" id="11"/>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2" id="12"/>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4</a:t>
            </a:r>
          </a:p>
        </p:txBody>
      </p:sp>
      <p:sp>
        <p:nvSpPr>
          <p:cNvPr name="TextBox 13" id="13"/>
          <p:cNvSpPr txBox="true"/>
          <p:nvPr/>
        </p:nvSpPr>
        <p:spPr>
          <a:xfrm rot="0">
            <a:off x="2363133" y="6846046"/>
            <a:ext cx="13561743" cy="1104900"/>
          </a:xfrm>
          <a:prstGeom prst="rect">
            <a:avLst/>
          </a:prstGeom>
        </p:spPr>
        <p:txBody>
          <a:bodyPr anchor="t" rtlCol="false" tIns="0" lIns="0" bIns="0" rIns="0">
            <a:spAutoFit/>
          </a:bodyPr>
          <a:lstStyle/>
          <a:p>
            <a:pPr algn="ctr">
              <a:lnSpc>
                <a:spcPts val="8025"/>
              </a:lnSpc>
            </a:pPr>
            <a:r>
              <a:rPr lang="en-US" sz="7500" b="true">
                <a:solidFill>
                  <a:srgbClr val="FFFFFF"/>
                </a:solidFill>
                <a:latin typeface="Poppins Bold"/>
                <a:ea typeface="Poppins Bold"/>
                <a:cs typeface="Poppins Bold"/>
                <a:sym typeface="Poppins Bold"/>
              </a:rPr>
              <a:t>Frontend Technologies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24204" y="2634501"/>
            <a:ext cx="2508999" cy="2508999"/>
            <a:chOff x="0" y="0"/>
            <a:chExt cx="3345332" cy="3345332"/>
          </a:xfrm>
        </p:grpSpPr>
        <p:sp>
          <p:nvSpPr>
            <p:cNvPr name="Freeform 4" id="4"/>
            <p:cNvSpPr/>
            <p:nvPr/>
          </p:nvSpPr>
          <p:spPr>
            <a:xfrm flipH="false" flipV="false" rot="0">
              <a:off x="0" y="0"/>
              <a:ext cx="3345307" cy="3345307"/>
            </a:xfrm>
            <a:custGeom>
              <a:avLst/>
              <a:gdLst/>
              <a:ahLst/>
              <a:cxnLst/>
              <a:rect r="r" b="b" t="t" l="l"/>
              <a:pathLst>
                <a:path h="3345307" w="3345307">
                  <a:moveTo>
                    <a:pt x="0" y="0"/>
                  </a:moveTo>
                  <a:lnTo>
                    <a:pt x="3345307" y="0"/>
                  </a:lnTo>
                  <a:lnTo>
                    <a:pt x="3345307" y="3345307"/>
                  </a:lnTo>
                  <a:lnTo>
                    <a:pt x="0" y="3345307"/>
                  </a:lnTo>
                  <a:lnTo>
                    <a:pt x="0" y="0"/>
                  </a:lnTo>
                  <a:close/>
                </a:path>
              </a:pathLst>
            </a:custGeom>
            <a:blipFill>
              <a:blip r:embed="rId4"/>
              <a:stretch>
                <a:fillRect l="0" t="0" r="0" b="0"/>
              </a:stretch>
            </a:blipFill>
          </p:spPr>
        </p:sp>
      </p:grpSp>
      <p:grpSp>
        <p:nvGrpSpPr>
          <p:cNvPr name="Group 5" id="5"/>
          <p:cNvGrpSpPr/>
          <p:nvPr/>
        </p:nvGrpSpPr>
        <p:grpSpPr>
          <a:xfrm rot="0">
            <a:off x="9778800" y="2634501"/>
            <a:ext cx="5017989" cy="2508999"/>
            <a:chOff x="0" y="0"/>
            <a:chExt cx="6690652" cy="3345332"/>
          </a:xfrm>
        </p:grpSpPr>
        <p:sp>
          <p:nvSpPr>
            <p:cNvPr name="Freeform 6" id="6"/>
            <p:cNvSpPr/>
            <p:nvPr/>
          </p:nvSpPr>
          <p:spPr>
            <a:xfrm flipH="false" flipV="false" rot="0">
              <a:off x="0" y="0"/>
              <a:ext cx="6690614" cy="3345307"/>
            </a:xfrm>
            <a:custGeom>
              <a:avLst/>
              <a:gdLst/>
              <a:ahLst/>
              <a:cxnLst/>
              <a:rect r="r" b="b" t="t" l="l"/>
              <a:pathLst>
                <a:path h="3345307" w="6690614">
                  <a:moveTo>
                    <a:pt x="0" y="0"/>
                  </a:moveTo>
                  <a:lnTo>
                    <a:pt x="6690614" y="0"/>
                  </a:lnTo>
                  <a:lnTo>
                    <a:pt x="6690614" y="3345307"/>
                  </a:lnTo>
                  <a:lnTo>
                    <a:pt x="0" y="3345307"/>
                  </a:lnTo>
                  <a:lnTo>
                    <a:pt x="0" y="0"/>
                  </a:lnTo>
                  <a:close/>
                </a:path>
              </a:pathLst>
            </a:custGeom>
            <a:blipFill>
              <a:blip r:embed="rId5"/>
              <a:stretch>
                <a:fillRect l="0" t="0" r="0" b="0"/>
              </a:stretch>
            </a:blipFill>
          </p:spPr>
        </p:sp>
      </p:grpSp>
      <p:sp>
        <p:nvSpPr>
          <p:cNvPr name="TextBox 7" id="7"/>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5</a:t>
            </a:r>
          </a:p>
        </p:txBody>
      </p:sp>
      <p:sp>
        <p:nvSpPr>
          <p:cNvPr name="TextBox 9" id="9"/>
          <p:cNvSpPr txBox="true"/>
          <p:nvPr/>
        </p:nvSpPr>
        <p:spPr>
          <a:xfrm rot="0">
            <a:off x="2363133" y="6846046"/>
            <a:ext cx="13561743" cy="1104900"/>
          </a:xfrm>
          <a:prstGeom prst="rect">
            <a:avLst/>
          </a:prstGeom>
        </p:spPr>
        <p:txBody>
          <a:bodyPr anchor="t" rtlCol="false" tIns="0" lIns="0" bIns="0" rIns="0">
            <a:spAutoFit/>
          </a:bodyPr>
          <a:lstStyle/>
          <a:p>
            <a:pPr algn="ctr">
              <a:lnSpc>
                <a:spcPts val="8025"/>
              </a:lnSpc>
            </a:pPr>
            <a:r>
              <a:rPr lang="en-US" sz="7500" b="true">
                <a:solidFill>
                  <a:srgbClr val="FFFFFF"/>
                </a:solidFill>
                <a:latin typeface="Poppins Bold"/>
                <a:ea typeface="Poppins Bold"/>
                <a:cs typeface="Poppins Bold"/>
                <a:sym typeface="Poppins Bold"/>
              </a:rPr>
              <a:t>Backend Technologies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427721" y="2242652"/>
            <a:ext cx="15432557" cy="6864839"/>
            <a:chOff x="0" y="0"/>
            <a:chExt cx="20576743" cy="9153119"/>
          </a:xfrm>
        </p:grpSpPr>
        <p:sp>
          <p:nvSpPr>
            <p:cNvPr name="Freeform 3" id="3"/>
            <p:cNvSpPr/>
            <p:nvPr/>
          </p:nvSpPr>
          <p:spPr>
            <a:xfrm flipH="false" flipV="false" rot="0">
              <a:off x="0" y="0"/>
              <a:ext cx="20576794" cy="9153144"/>
            </a:xfrm>
            <a:custGeom>
              <a:avLst/>
              <a:gdLst/>
              <a:ahLst/>
              <a:cxnLst/>
              <a:rect r="r" b="b" t="t" l="l"/>
              <a:pathLst>
                <a:path h="9153144" w="20576794">
                  <a:moveTo>
                    <a:pt x="150368" y="0"/>
                  </a:moveTo>
                  <a:lnTo>
                    <a:pt x="20426426" y="0"/>
                  </a:lnTo>
                  <a:cubicBezTo>
                    <a:pt x="20466304" y="0"/>
                    <a:pt x="20504531" y="15875"/>
                    <a:pt x="20532725" y="44069"/>
                  </a:cubicBezTo>
                  <a:cubicBezTo>
                    <a:pt x="20560919" y="72263"/>
                    <a:pt x="20576794" y="110490"/>
                    <a:pt x="20576794" y="150368"/>
                  </a:cubicBezTo>
                  <a:lnTo>
                    <a:pt x="20576794" y="9002776"/>
                  </a:lnTo>
                  <a:cubicBezTo>
                    <a:pt x="20576794" y="9042654"/>
                    <a:pt x="20560919" y="9080881"/>
                    <a:pt x="20532725" y="9109075"/>
                  </a:cubicBezTo>
                  <a:cubicBezTo>
                    <a:pt x="20504531" y="9137269"/>
                    <a:pt x="20466304" y="9153144"/>
                    <a:pt x="20426426" y="9153144"/>
                  </a:cubicBezTo>
                  <a:lnTo>
                    <a:pt x="150368" y="9153144"/>
                  </a:lnTo>
                  <a:cubicBezTo>
                    <a:pt x="110490" y="9153144"/>
                    <a:pt x="72263" y="9137269"/>
                    <a:pt x="44069" y="9109075"/>
                  </a:cubicBezTo>
                  <a:cubicBezTo>
                    <a:pt x="15875" y="9080881"/>
                    <a:pt x="0" y="9042654"/>
                    <a:pt x="0" y="9002776"/>
                  </a:cubicBezTo>
                  <a:lnTo>
                    <a:pt x="0" y="150368"/>
                  </a:lnTo>
                  <a:cubicBezTo>
                    <a:pt x="0" y="110490"/>
                    <a:pt x="15875" y="72263"/>
                    <a:pt x="44069" y="44069"/>
                  </a:cubicBezTo>
                  <a:cubicBezTo>
                    <a:pt x="72263" y="15875"/>
                    <a:pt x="110490" y="0"/>
                    <a:pt x="150368" y="0"/>
                  </a:cubicBezTo>
                  <a:close/>
                </a:path>
              </a:pathLst>
            </a:custGeom>
            <a:blipFill>
              <a:blip r:embed="rId2"/>
              <a:stretch>
                <a:fillRect l="0" t="-24935" r="0" b="-24934"/>
              </a:stretch>
            </a:blipFill>
          </p:spPr>
        </p:sp>
      </p:grpSp>
      <p:sp>
        <p:nvSpPr>
          <p:cNvPr name="Freeform 4" id="4"/>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6" id="6"/>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6</a:t>
            </a:r>
          </a:p>
        </p:txBody>
      </p:sp>
      <p:sp>
        <p:nvSpPr>
          <p:cNvPr name="TextBox 7" id="7"/>
          <p:cNvSpPr txBox="true"/>
          <p:nvPr/>
        </p:nvSpPr>
        <p:spPr>
          <a:xfrm rot="0">
            <a:off x="1427721" y="810635"/>
            <a:ext cx="9134608" cy="110490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Analysis Process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240658" y="1181310"/>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870197" y="0"/>
            <a:ext cx="7417803" cy="10762736"/>
            <a:chOff x="0" y="0"/>
            <a:chExt cx="9890404" cy="14350314"/>
          </a:xfrm>
        </p:grpSpPr>
        <p:sp>
          <p:nvSpPr>
            <p:cNvPr name="Freeform 5" id="5"/>
            <p:cNvSpPr/>
            <p:nvPr/>
          </p:nvSpPr>
          <p:spPr>
            <a:xfrm flipH="false" flipV="false" rot="0">
              <a:off x="0" y="0"/>
              <a:ext cx="9890506" cy="14350239"/>
            </a:xfrm>
            <a:custGeom>
              <a:avLst/>
              <a:gdLst/>
              <a:ahLst/>
              <a:cxnLst/>
              <a:rect r="r" b="b" t="t" l="l"/>
              <a:pathLst>
                <a:path h="14350239" w="9890506">
                  <a:moveTo>
                    <a:pt x="206629" y="0"/>
                  </a:moveTo>
                  <a:lnTo>
                    <a:pt x="9683877" y="0"/>
                  </a:lnTo>
                  <a:cubicBezTo>
                    <a:pt x="9797923" y="0"/>
                    <a:pt x="9890506" y="92456"/>
                    <a:pt x="9890506" y="206629"/>
                  </a:cubicBezTo>
                  <a:lnTo>
                    <a:pt x="9890506" y="14143737"/>
                  </a:lnTo>
                  <a:cubicBezTo>
                    <a:pt x="9890506" y="14198474"/>
                    <a:pt x="9868789" y="14251051"/>
                    <a:pt x="9830054" y="14289787"/>
                  </a:cubicBezTo>
                  <a:cubicBezTo>
                    <a:pt x="9791319" y="14328522"/>
                    <a:pt x="9738741" y="14350239"/>
                    <a:pt x="9684004" y="14350239"/>
                  </a:cubicBezTo>
                  <a:lnTo>
                    <a:pt x="206629" y="14350239"/>
                  </a:lnTo>
                  <a:cubicBezTo>
                    <a:pt x="92583" y="14350239"/>
                    <a:pt x="0" y="14257782"/>
                    <a:pt x="0" y="14143610"/>
                  </a:cubicBezTo>
                  <a:lnTo>
                    <a:pt x="0" y="206629"/>
                  </a:lnTo>
                  <a:cubicBezTo>
                    <a:pt x="0" y="92456"/>
                    <a:pt x="92456" y="0"/>
                    <a:pt x="206629" y="0"/>
                  </a:cubicBezTo>
                  <a:close/>
                </a:path>
              </a:pathLst>
            </a:custGeom>
            <a:blipFill>
              <a:blip r:embed="rId6"/>
              <a:stretch>
                <a:fillRect l="-58832" t="0" r="-58831" b="0"/>
              </a:stretch>
            </a:blipFill>
          </p:spPr>
        </p:sp>
      </p:grpSp>
      <p:sp>
        <p:nvSpPr>
          <p:cNvPr name="TextBox 6" id="6"/>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7</a:t>
            </a:r>
          </a:p>
        </p:txBody>
      </p:sp>
      <p:sp>
        <p:nvSpPr>
          <p:cNvPr name="TextBox 7" id="7"/>
          <p:cNvSpPr txBox="true"/>
          <p:nvPr/>
        </p:nvSpPr>
        <p:spPr>
          <a:xfrm rot="0">
            <a:off x="654234" y="981075"/>
            <a:ext cx="17336967" cy="110490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Skill Matching and Recomendation</a:t>
            </a:r>
          </a:p>
        </p:txBody>
      </p:sp>
      <p:sp>
        <p:nvSpPr>
          <p:cNvPr name="Freeform 8" id="8"/>
          <p:cNvSpPr/>
          <p:nvPr/>
        </p:nvSpPr>
        <p:spPr>
          <a:xfrm flipH="false" flipV="false" rot="0">
            <a:off x="1681783" y="2226068"/>
            <a:ext cx="7959057" cy="6405392"/>
          </a:xfrm>
          <a:custGeom>
            <a:avLst/>
            <a:gdLst/>
            <a:ahLst/>
            <a:cxnLst/>
            <a:rect r="r" b="b" t="t" l="l"/>
            <a:pathLst>
              <a:path h="6405392" w="7959057">
                <a:moveTo>
                  <a:pt x="0" y="0"/>
                </a:moveTo>
                <a:lnTo>
                  <a:pt x="7959057" y="0"/>
                </a:lnTo>
                <a:lnTo>
                  <a:pt x="7959057" y="6405392"/>
                </a:lnTo>
                <a:lnTo>
                  <a:pt x="0" y="64053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117493" y="2879722"/>
            <a:ext cx="6417593" cy="5264153"/>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 Semantic Similarity Using Embeddings</a:t>
            </a:r>
          </a:p>
          <a:p>
            <a:pPr algn="just">
              <a:lnSpc>
                <a:spcPts val="3400"/>
              </a:lnSpc>
            </a:pPr>
            <a:r>
              <a:rPr lang="en-US" sz="2000">
                <a:solidFill>
                  <a:srgbClr val="FFFFFF"/>
                </a:solidFill>
                <a:latin typeface="Poppins"/>
                <a:ea typeface="Poppins"/>
                <a:cs typeface="Poppins"/>
                <a:sym typeface="Poppins"/>
              </a:rPr>
              <a:t>• Uses Xenova/all-MiniLM-L6-v2 transformer model</a:t>
            </a:r>
          </a:p>
          <a:p>
            <a:pPr algn="just">
              <a:lnSpc>
                <a:spcPts val="3400"/>
              </a:lnSpc>
            </a:pPr>
            <a:r>
              <a:rPr lang="en-US" sz="2000">
                <a:solidFill>
                  <a:srgbClr val="FFFFFF"/>
                </a:solidFill>
                <a:latin typeface="Poppins"/>
                <a:ea typeface="Poppins"/>
                <a:cs typeface="Poppins"/>
                <a:sym typeface="Poppins"/>
              </a:rPr>
              <a:t>• Converts skills into vector embeddings</a:t>
            </a:r>
          </a:p>
          <a:p>
            <a:pPr algn="just">
              <a:lnSpc>
                <a:spcPts val="3400"/>
              </a:lnSpc>
            </a:pPr>
            <a:r>
              <a:rPr lang="en-US" sz="2000">
                <a:solidFill>
                  <a:srgbClr val="FFFFFF"/>
                </a:solidFill>
                <a:latin typeface="Poppins"/>
                <a:ea typeface="Poppins"/>
                <a:cs typeface="Poppins"/>
                <a:sym typeface="Poppins"/>
              </a:rPr>
              <a:t>• Calculates cosine similarity between skills</a:t>
            </a:r>
          </a:p>
          <a:p>
            <a:pPr algn="just">
              <a:lnSpc>
                <a:spcPts val="3400"/>
              </a:lnSpc>
            </a:pPr>
          </a:p>
          <a:p>
            <a:pPr algn="just">
              <a:lnSpc>
                <a:spcPts val="3400"/>
              </a:lnSpc>
            </a:pPr>
            <a:r>
              <a:rPr lang="en-US" sz="2000">
                <a:solidFill>
                  <a:srgbClr val="FFFFFF"/>
                </a:solidFill>
                <a:latin typeface="Poppins"/>
                <a:ea typeface="Poppins"/>
                <a:cs typeface="Poppins"/>
                <a:sym typeface="Poppins"/>
              </a:rPr>
              <a:t>Skill Matching Strategy:</a:t>
            </a:r>
          </a:p>
          <a:p>
            <a:pPr algn="just">
              <a:lnSpc>
                <a:spcPts val="3400"/>
              </a:lnSpc>
            </a:pPr>
            <a:r>
              <a:rPr lang="en-US" sz="2000">
                <a:solidFill>
                  <a:srgbClr val="FFFFFF"/>
                </a:solidFill>
                <a:latin typeface="Poppins"/>
                <a:ea typeface="Poppins"/>
                <a:cs typeface="Poppins"/>
                <a:sym typeface="Poppins"/>
              </a:rPr>
              <a:t>• Exact matches (skill = skill)</a:t>
            </a:r>
          </a:p>
          <a:p>
            <a:pPr algn="just">
              <a:lnSpc>
                <a:spcPts val="3400"/>
              </a:lnSpc>
            </a:pPr>
            <a:r>
              <a:rPr lang="en-US" sz="2000">
                <a:solidFill>
                  <a:srgbClr val="FFFFFF"/>
                </a:solidFill>
                <a:latin typeface="Poppins"/>
                <a:ea typeface="Poppins"/>
                <a:cs typeface="Poppins"/>
                <a:sym typeface="Poppins"/>
              </a:rPr>
              <a:t>• Semantic matches (similar skill embeddings &gt; 0.65 threshold)</a:t>
            </a:r>
          </a:p>
          <a:p>
            <a:pPr algn="just">
              <a:lnSpc>
                <a:spcPts val="3400"/>
              </a:lnSpc>
            </a:pPr>
            <a:r>
              <a:rPr lang="en-US" sz="2000">
                <a:solidFill>
                  <a:srgbClr val="FFFFFF"/>
                </a:solidFill>
                <a:latin typeface="Poppins"/>
                <a:ea typeface="Poppins"/>
                <a:cs typeface="Poppins"/>
                <a:sym typeface="Poppins"/>
              </a:rPr>
              <a:t>• Prevents false positives and improves accuracy</a:t>
            </a:r>
          </a:p>
          <a:p>
            <a:pPr algn="just">
              <a:lnSpc>
                <a:spcPts val="3400"/>
              </a:lnSpc>
            </a:pPr>
          </a:p>
        </p:txBody>
      </p:sp>
      <p:sp>
        <p:nvSpPr>
          <p:cNvPr name="TextBox 10" id="10"/>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4" id="4"/>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8</a:t>
            </a:r>
          </a:p>
        </p:txBody>
      </p:sp>
      <p:sp>
        <p:nvSpPr>
          <p:cNvPr name="TextBox 5" id="5"/>
          <p:cNvSpPr txBox="true"/>
          <p:nvPr/>
        </p:nvSpPr>
        <p:spPr>
          <a:xfrm rot="0">
            <a:off x="1028700" y="989333"/>
            <a:ext cx="14387246" cy="2124075"/>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Job Role Prediction System</a:t>
            </a:r>
          </a:p>
          <a:p>
            <a:pPr algn="l">
              <a:lnSpc>
                <a:spcPts val="8025"/>
              </a:lnSpc>
            </a:pPr>
          </a:p>
        </p:txBody>
      </p:sp>
      <p:sp>
        <p:nvSpPr>
          <p:cNvPr name="Freeform 6" id="6"/>
          <p:cNvSpPr/>
          <p:nvPr/>
        </p:nvSpPr>
        <p:spPr>
          <a:xfrm flipH="false" flipV="false" rot="0">
            <a:off x="-2222093" y="2061098"/>
            <a:ext cx="9985828" cy="9985828"/>
          </a:xfrm>
          <a:custGeom>
            <a:avLst/>
            <a:gdLst/>
            <a:ahLst/>
            <a:cxnLst/>
            <a:rect r="r" b="b" t="t" l="l"/>
            <a:pathLst>
              <a:path h="9985828" w="9985828">
                <a:moveTo>
                  <a:pt x="0" y="0"/>
                </a:moveTo>
                <a:lnTo>
                  <a:pt x="9985827" y="0"/>
                </a:lnTo>
                <a:lnTo>
                  <a:pt x="9985827" y="9985827"/>
                </a:lnTo>
                <a:lnTo>
                  <a:pt x="0" y="9985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949554" y="2333637"/>
            <a:ext cx="9440750" cy="9440750"/>
          </a:xfrm>
          <a:custGeom>
            <a:avLst/>
            <a:gdLst/>
            <a:ahLst/>
            <a:cxnLst/>
            <a:rect r="r" b="b" t="t" l="l"/>
            <a:pathLst>
              <a:path h="9440750" w="9440750">
                <a:moveTo>
                  <a:pt x="0" y="0"/>
                </a:moveTo>
                <a:lnTo>
                  <a:pt x="9440750" y="0"/>
                </a:lnTo>
                <a:lnTo>
                  <a:pt x="9440750" y="9440750"/>
                </a:lnTo>
                <a:lnTo>
                  <a:pt x="0" y="94407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411519" y="2871673"/>
            <a:ext cx="8364674" cy="8364674"/>
            <a:chOff x="0" y="0"/>
            <a:chExt cx="11152899" cy="11152899"/>
          </a:xfrm>
        </p:grpSpPr>
        <p:sp>
          <p:nvSpPr>
            <p:cNvPr name="Freeform 9" id="9"/>
            <p:cNvSpPr/>
            <p:nvPr/>
          </p:nvSpPr>
          <p:spPr>
            <a:xfrm flipH="false" flipV="false" rot="0">
              <a:off x="0" y="0"/>
              <a:ext cx="11152886" cy="11152886"/>
            </a:xfrm>
            <a:custGeom>
              <a:avLst/>
              <a:gdLst/>
              <a:ahLst/>
              <a:cxnLst/>
              <a:rect r="r" b="b" t="t" l="l"/>
              <a:pathLst>
                <a:path h="11152886" w="11152886">
                  <a:moveTo>
                    <a:pt x="5576443" y="0"/>
                  </a:moveTo>
                  <a:cubicBezTo>
                    <a:pt x="2496693" y="0"/>
                    <a:pt x="0" y="2496693"/>
                    <a:pt x="0" y="5576443"/>
                  </a:cubicBezTo>
                  <a:cubicBezTo>
                    <a:pt x="0" y="8656193"/>
                    <a:pt x="2496693" y="11152886"/>
                    <a:pt x="5576443" y="11152886"/>
                  </a:cubicBezTo>
                  <a:cubicBezTo>
                    <a:pt x="8656193" y="11152886"/>
                    <a:pt x="11152886" y="8656193"/>
                    <a:pt x="11152886" y="5576443"/>
                  </a:cubicBezTo>
                  <a:cubicBezTo>
                    <a:pt x="11152886" y="2496693"/>
                    <a:pt x="8656193" y="0"/>
                    <a:pt x="5576443" y="0"/>
                  </a:cubicBezTo>
                  <a:close/>
                </a:path>
              </a:pathLst>
            </a:custGeom>
            <a:blipFill>
              <a:blip r:embed="rId8"/>
              <a:stretch>
                <a:fillRect l="-38862" t="0" r="-38862" b="0"/>
              </a:stretch>
            </a:blipFill>
          </p:spPr>
        </p:sp>
      </p:grpSp>
      <p:sp>
        <p:nvSpPr>
          <p:cNvPr name="TextBox 10" id="10"/>
          <p:cNvSpPr txBox="true"/>
          <p:nvPr/>
        </p:nvSpPr>
        <p:spPr>
          <a:xfrm rot="0">
            <a:off x="8531362" y="2624023"/>
            <a:ext cx="8008382" cy="6978653"/>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 Automatic Role Suggestion based on extracted skills:</a:t>
            </a:r>
          </a:p>
          <a:p>
            <a:pPr algn="just">
              <a:lnSpc>
                <a:spcPts val="3400"/>
              </a:lnSpc>
            </a:pPr>
          </a:p>
          <a:p>
            <a:pPr algn="just">
              <a:lnSpc>
                <a:spcPts val="3400"/>
              </a:lnSpc>
            </a:pPr>
            <a:r>
              <a:rPr lang="en-US" sz="2000">
                <a:solidFill>
                  <a:srgbClr val="FFFFFF"/>
                </a:solidFill>
                <a:latin typeface="Poppins"/>
                <a:ea typeface="Poppins"/>
                <a:cs typeface="Poppins"/>
                <a:sym typeface="Poppins"/>
              </a:rPr>
              <a:t>• Frontend Developer - React, Angular, Vue, HTML, CSS detected</a:t>
            </a:r>
          </a:p>
          <a:p>
            <a:pPr algn="just">
              <a:lnSpc>
                <a:spcPts val="3400"/>
              </a:lnSpc>
            </a:pPr>
          </a:p>
          <a:p>
            <a:pPr algn="just">
              <a:lnSpc>
                <a:spcPts val="3400"/>
              </a:lnSpc>
            </a:pPr>
            <a:r>
              <a:rPr lang="en-US" sz="2000">
                <a:solidFill>
                  <a:srgbClr val="FFFFFF"/>
                </a:solidFill>
                <a:latin typeface="Poppins"/>
                <a:ea typeface="Poppins"/>
                <a:cs typeface="Poppins"/>
                <a:sym typeface="Poppins"/>
              </a:rPr>
              <a:t>• Backend Developer - Node.js, Python, Java, SQL, MongoDB detected</a:t>
            </a:r>
          </a:p>
          <a:p>
            <a:pPr algn="just">
              <a:lnSpc>
                <a:spcPts val="3400"/>
              </a:lnSpc>
            </a:pPr>
          </a:p>
          <a:p>
            <a:pPr algn="just">
              <a:lnSpc>
                <a:spcPts val="3400"/>
              </a:lnSpc>
            </a:pPr>
            <a:r>
              <a:rPr lang="en-US" sz="2000">
                <a:solidFill>
                  <a:srgbClr val="FFFFFF"/>
                </a:solidFill>
                <a:latin typeface="Poppins"/>
                <a:ea typeface="Poppins"/>
                <a:cs typeface="Poppins"/>
                <a:sym typeface="Poppins"/>
              </a:rPr>
              <a:t>• Full Stack Developer - Both front &amp; back-end skills present</a:t>
            </a:r>
          </a:p>
          <a:p>
            <a:pPr algn="just">
              <a:lnSpc>
                <a:spcPts val="3400"/>
              </a:lnSpc>
            </a:pPr>
          </a:p>
          <a:p>
            <a:pPr algn="just">
              <a:lnSpc>
                <a:spcPts val="3400"/>
              </a:lnSpc>
            </a:pPr>
            <a:r>
              <a:rPr lang="en-US" sz="2000">
                <a:solidFill>
                  <a:srgbClr val="FFFFFF"/>
                </a:solidFill>
                <a:latin typeface="Poppins"/>
                <a:ea typeface="Poppins"/>
                <a:cs typeface="Poppins"/>
                <a:sym typeface="Poppins"/>
              </a:rPr>
              <a:t>• DevOps Engineer - AWS, Docker, Kubernetes, CI/CD tools found</a:t>
            </a:r>
          </a:p>
          <a:p>
            <a:pPr algn="just">
              <a:lnSpc>
                <a:spcPts val="3400"/>
              </a:lnSpc>
            </a:pPr>
          </a:p>
          <a:p>
            <a:pPr algn="just">
              <a:lnSpc>
                <a:spcPts val="3400"/>
              </a:lnSpc>
            </a:pPr>
            <a:r>
              <a:rPr lang="en-US" sz="2000">
                <a:solidFill>
                  <a:srgbClr val="FFFFFF"/>
                </a:solidFill>
                <a:latin typeface="Poppins"/>
                <a:ea typeface="Poppins"/>
                <a:cs typeface="Poppins"/>
                <a:sym typeface="Poppins"/>
              </a:rPr>
              <a:t>• Data Scientist - Python, ML libraries, statistics detected</a:t>
            </a:r>
          </a:p>
          <a:p>
            <a:pPr algn="just">
              <a:lnSpc>
                <a:spcPts val="3400"/>
              </a:lnSpc>
            </a:pPr>
          </a:p>
          <a:p>
            <a:pPr algn="just">
              <a:lnSpc>
                <a:spcPts val="3400"/>
              </a:lnSpc>
            </a:pPr>
            <a:r>
              <a:rPr lang="en-US" sz="2000">
                <a:solidFill>
                  <a:srgbClr val="FFFFFF"/>
                </a:solidFill>
                <a:latin typeface="Poppins"/>
                <a:ea typeface="Poppins"/>
                <a:cs typeface="Poppins"/>
                <a:sym typeface="Poppins"/>
              </a:rPr>
              <a:t>• And more roles based on skill combinations</a:t>
            </a:r>
          </a:p>
          <a:p>
            <a:pPr algn="just">
              <a:lnSpc>
                <a:spcPts val="34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4" id="4"/>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9</a:t>
            </a:r>
          </a:p>
        </p:txBody>
      </p:sp>
      <p:sp>
        <p:nvSpPr>
          <p:cNvPr name="TextBox 5" id="5"/>
          <p:cNvSpPr txBox="true"/>
          <p:nvPr/>
        </p:nvSpPr>
        <p:spPr>
          <a:xfrm rot="0">
            <a:off x="1028700" y="776011"/>
            <a:ext cx="16230600" cy="110490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Candidate Dashboard Features</a:t>
            </a:r>
          </a:p>
        </p:txBody>
      </p:sp>
      <p:sp>
        <p:nvSpPr>
          <p:cNvPr name="TextBox 6" id="6"/>
          <p:cNvSpPr txBox="true"/>
          <p:nvPr/>
        </p:nvSpPr>
        <p:spPr>
          <a:xfrm rot="0">
            <a:off x="854231" y="1845383"/>
            <a:ext cx="12486084" cy="7829550"/>
          </a:xfrm>
          <a:prstGeom prst="rect">
            <a:avLst/>
          </a:prstGeom>
        </p:spPr>
        <p:txBody>
          <a:bodyPr anchor="t" rtlCol="false" tIns="0" lIns="0" bIns="0" rIns="0">
            <a:spAutoFit/>
          </a:bodyPr>
          <a:lstStyle/>
          <a:p>
            <a:pPr algn="l" marL="548518" indent="-182839" lvl="2">
              <a:lnSpc>
                <a:spcPts val="4079"/>
              </a:lnSpc>
              <a:buFont typeface="Arial"/>
              <a:buChar char="⚬"/>
            </a:pPr>
            <a:r>
              <a:rPr lang="en-US" sz="2399">
                <a:solidFill>
                  <a:srgbClr val="FFFFFF"/>
                </a:solidFill>
                <a:latin typeface="Poppins"/>
                <a:ea typeface="Poppins"/>
                <a:cs typeface="Poppins"/>
                <a:sym typeface="Poppins"/>
              </a:rPr>
              <a:t>Upload &amp; Manage Resumes - Multiple resume uploads</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Job Role Selection - Choose target job roles for analysis</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Job Description Input - Paste job descriptions for matching</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Match Score Display - See overall job fit percentage</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Skills Breakdown - Matching, missing, and extra skills visualization</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Learning Recommendations - Personalized course suggestions from platforms</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Project Suggestions - Build portfolio projects to fill skill gaps</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Export to PDF - Download analysis reports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DAG79ZuvF9Y</dc:identifier>
  <dcterms:modified xsi:type="dcterms:W3CDTF">2011-08-01T06:04:30Z</dcterms:modified>
  <cp:revision>1</cp:revision>
  <dc:title>Final.pptx</dc:title>
</cp:coreProperties>
</file>